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73" r:id="rId6"/>
    <p:sldId id="274" r:id="rId7"/>
    <p:sldId id="262" r:id="rId8"/>
    <p:sldId id="263" r:id="rId9"/>
    <p:sldId id="264" r:id="rId10"/>
    <p:sldId id="265" r:id="rId11"/>
    <p:sldId id="266" r:id="rId12"/>
    <p:sldId id="259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43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67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73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629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9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233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568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68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60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9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33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1ADDC-8EC7-4FD3-91EE-07BED5741DA2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08774-65F9-4FE3-8F7F-51948E5B3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204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hyperlink" Target="http://melimde.com/sabati-tairibi-keistiktegi-vektorlar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492896"/>
            <a:ext cx="7772400" cy="1470025"/>
          </a:xfrm>
        </p:spPr>
        <p:txBody>
          <a:bodyPr>
            <a:noAutofit/>
          </a:bodyPr>
          <a:lstStyle/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 талдаудағы өзгермелік ұғым.Стандарттық ауытқу.Арифметикалық орташа шама.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6480" y="4653136"/>
            <a:ext cx="6840016" cy="2088232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Бека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557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келтірсек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аламыз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исход 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келгендіктен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доллар ...).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өзгермелілікті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үлестірілген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жуықтап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жарты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8101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435280" cy="604867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Кездейсоқ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шама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өлшем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бірлігімен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өлшенеді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Квадраттық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ауытқу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кезейсоқ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шама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дисперсиясының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квадраттық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түбіріне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тең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Ортаквадраттық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ауытқу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endParaRPr lang="kk-KZ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000" dirty="0" err="1"/>
                  <a:t>стандарттық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ауытқу</a:t>
                </a:r>
                <a:r>
                  <a:rPr lang="ru-RU" sz="2000" dirty="0"/>
                  <a:t> </a:t>
                </a:r>
                <a:r>
                  <a:rPr lang="ru-RU" sz="2000" dirty="0" smtClean="0"/>
                  <a:t>:</a:t>
                </a:r>
              </a:p>
              <a:p>
                <a:endParaRPr lang="kk-KZ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kk-KZ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мұндағы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 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—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кезейсоқ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шама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дисперсиясы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 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—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алынған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ші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элементі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 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—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таңдау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көлемі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 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—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таңдаудың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арифметикалық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ортасы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endParaRPr lang="kk-KZ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kk-KZ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000" dirty="0" err="1"/>
                  <a:t>Үш</a:t>
                </a:r>
                <a:r>
                  <a:rPr lang="ru-RU" sz="2000" dirty="0"/>
                  <a:t> сигма </a:t>
                </a:r>
                <a:r>
                  <a:rPr lang="ru-RU" sz="2000" dirty="0" err="1"/>
                  <a:t>ережесі</a:t>
                </a:r>
                <a:r>
                  <a:rPr lang="ru-RU" sz="2000" dirty="0"/>
                  <a:t> ( </a:t>
                </a:r>
                <a:r>
                  <a:rPr lang="ru-RU" sz="2000" dirty="0" smtClean="0"/>
                  <a:t>3</a:t>
                </a:r>
                <a:r>
                  <a:rPr lang="ru-RU" sz="2000" dirty="0"/>
                  <a:t> </a:t>
                </a:r>
                <a14:m>
                  <m:oMath xmlns:m="http://schemas.openxmlformats.org/officeDocument/2006/math">
                    <m:r>
                      <a:rPr lang="ru-RU" sz="2000" i="1" smtClean="0">
                        <a:latin typeface="Cambria Math"/>
                        <a:ea typeface="Cambria Math"/>
                      </a:rPr>
                      <m:t>𝜎</m:t>
                    </m:r>
                  </m:oMath>
                </a14:m>
                <a:r>
                  <a:rPr lang="ru-RU" sz="2000" dirty="0" smtClean="0"/>
                  <a:t>) </a:t>
                </a:r>
                <a:r>
                  <a:rPr lang="ru-RU" sz="2000" dirty="0"/>
                  <a:t>— </a:t>
                </a:r>
                <a:r>
                  <a:rPr lang="ru-RU" sz="2000" dirty="0" err="1"/>
                  <a:t>шамамен</a:t>
                </a:r>
                <a:r>
                  <a:rPr lang="ru-RU" sz="2000" dirty="0"/>
                  <a:t> </a:t>
                </a:r>
                <a:r>
                  <a:rPr lang="ru-RU" sz="2000" dirty="0" err="1"/>
                  <a:t>қалыпты</a:t>
                </a:r>
                <a:r>
                  <a:rPr lang="ru-RU" sz="2000" dirty="0"/>
                  <a:t> </a:t>
                </a:r>
                <a:r>
                  <a:rPr lang="ru-RU" sz="2000" dirty="0" err="1"/>
                  <a:t>үлестірілетін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кездейсоқ</a:t>
                </a:r>
                <a:r>
                  <a:rPr lang="ru-RU" sz="2000" dirty="0"/>
                  <a:t> </a:t>
                </a:r>
                <a:r>
                  <a:rPr lang="ru-RU" sz="2000" dirty="0" err="1"/>
                  <a:t>шаманың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барлық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мәндері</a:t>
                </a:r>
                <a:r>
                  <a:rPr lang="ru-RU" sz="2000" dirty="0"/>
                  <a:t> </a:t>
                </a:r>
                <a:r>
                  <a:rPr lang="ru-RU" sz="2000" dirty="0" smtClean="0"/>
                  <a:t>                                </a:t>
                </a:r>
                <a:r>
                  <a:rPr lang="ru-RU" sz="2000" dirty="0"/>
                  <a:t> </a:t>
                </a:r>
                <a:r>
                  <a:rPr lang="ru-RU" sz="2000" dirty="0" err="1"/>
                  <a:t>аралығында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жатыр</a:t>
                </a:r>
                <a:r>
                  <a:rPr lang="ru-RU" sz="2000" dirty="0"/>
                  <a:t>. </a:t>
                </a:r>
                <a:r>
                  <a:rPr lang="ru-RU" sz="2000" dirty="0" err="1"/>
                  <a:t>Дәлірек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айтса</a:t>
                </a:r>
                <a:r>
                  <a:rPr lang="ru-RU" sz="2000" dirty="0"/>
                  <a:t>, 99,7 % </a:t>
                </a:r>
                <a:r>
                  <a:rPr lang="ru-RU" sz="2000" dirty="0" err="1"/>
                  <a:t>сеніммен</a:t>
                </a:r>
                <a:r>
                  <a:rPr lang="ru-RU" sz="2000" dirty="0"/>
                  <a:t> </a:t>
                </a:r>
                <a:r>
                  <a:rPr lang="ru-RU" sz="2000" dirty="0" err="1"/>
                  <a:t>қалыпты</a:t>
                </a:r>
                <a:r>
                  <a:rPr lang="ru-RU" sz="2000" dirty="0"/>
                  <a:t> </a:t>
                </a:r>
                <a:r>
                  <a:rPr lang="ru-RU" sz="2000" dirty="0" err="1"/>
                  <a:t>үлестірілетін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кездейсоқ</a:t>
                </a:r>
                <a:r>
                  <a:rPr lang="ru-RU" sz="2000" dirty="0"/>
                  <a:t> </a:t>
                </a:r>
                <a:r>
                  <a:rPr lang="ru-RU" sz="2000" dirty="0" err="1"/>
                  <a:t>шаманың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мәндері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көрсетілген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аралықта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жатыр</a:t>
                </a:r>
                <a:r>
                  <a:rPr lang="ru-RU" sz="2000" dirty="0"/>
                  <a:t> ( </a:t>
                </a:r>
                <a:r>
                  <a:rPr lang="ru-RU" sz="2000" dirty="0" smtClean="0"/>
                  <a:t>    </a:t>
                </a:r>
                <a:r>
                  <a:rPr lang="ru-RU" sz="2000" dirty="0"/>
                  <a:t> </a:t>
                </a:r>
                <a:r>
                  <a:rPr lang="ru-RU" sz="2000" dirty="0" err="1"/>
                  <a:t>шамасы</a:t>
                </a:r>
                <a:r>
                  <a:rPr lang="ru-RU" sz="2000" dirty="0"/>
                  <a:t> </a:t>
                </a:r>
                <a:r>
                  <a:rPr lang="ru-RU" sz="2000" dirty="0" err="1"/>
                  <a:t>таңдау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нәтижесі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емес</a:t>
                </a:r>
                <a:r>
                  <a:rPr lang="ru-RU" sz="2000" dirty="0"/>
                  <a:t>, </a:t>
                </a:r>
                <a:r>
                  <a:rPr lang="ru-RU" sz="2000" dirty="0" err="1"/>
                  <a:t>ақиқат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болған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жағдайда</a:t>
                </a:r>
                <a:r>
                  <a:rPr lang="ru-RU" sz="2000" dirty="0"/>
                  <a:t>).</a:t>
                </a:r>
              </a:p>
              <a:p>
                <a:r>
                  <a:rPr lang="ru-RU" sz="2000" dirty="0" err="1"/>
                  <a:t>Егер</a:t>
                </a:r>
                <a:r>
                  <a:rPr lang="ru-RU" sz="2000" dirty="0"/>
                  <a:t> </a:t>
                </a:r>
                <a:r>
                  <a:rPr lang="ru-RU" sz="2000" dirty="0" err="1" smtClean="0"/>
                  <a:t>ақиқатшама</a:t>
                </a:r>
                <a:r>
                  <a:rPr lang="ru-RU" sz="2000" dirty="0" smtClean="0"/>
                  <a:t>          </a:t>
                </a:r>
                <a:r>
                  <a:rPr lang="ru-RU" sz="2000" dirty="0"/>
                  <a:t>  </a:t>
                </a:r>
                <a:r>
                  <a:rPr lang="ru-RU" sz="2000" dirty="0" err="1"/>
                  <a:t>беймәлім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болса</a:t>
                </a:r>
                <a:r>
                  <a:rPr lang="ru-RU" sz="2000" dirty="0"/>
                  <a:t>, </a:t>
                </a:r>
                <a:r>
                  <a:rPr lang="ru-RU" sz="2000" dirty="0" err="1" smtClean="0"/>
                  <a:t>онда</a:t>
                </a:r>
                <a:r>
                  <a:rPr lang="ru-RU" sz="2000" dirty="0" smtClean="0"/>
                  <a:t>     </a:t>
                </a:r>
                <a14:m>
                  <m:oMath xmlns:m="http://schemas.openxmlformats.org/officeDocument/2006/math">
                    <m:r>
                      <a:rPr lang="ru-RU" sz="2000" i="1" smtClean="0">
                        <a:latin typeface="Cambria Math"/>
                        <a:ea typeface="Cambria Math"/>
                      </a:rPr>
                      <m:t>𝜎</m:t>
                    </m:r>
                  </m:oMath>
                </a14:m>
                <a:r>
                  <a:rPr lang="ru-RU" sz="2000" dirty="0"/>
                  <a:t>  </a:t>
                </a:r>
                <a:r>
                  <a:rPr lang="ru-RU" sz="2000" dirty="0" err="1"/>
                  <a:t>орнына</a:t>
                </a:r>
                <a:r>
                  <a:rPr lang="ru-RU" sz="2000" dirty="0"/>
                  <a:t> </a:t>
                </a:r>
                <a:r>
                  <a:rPr lang="en-US" sz="2000" dirty="0"/>
                  <a:t>s </a:t>
                </a:r>
                <a:r>
                  <a:rPr lang="ru-RU" sz="2000" dirty="0" err="1"/>
                  <a:t>пайдаланады</a:t>
                </a:r>
                <a:r>
                  <a:rPr lang="ru-RU" sz="2000" dirty="0"/>
                  <a:t>. </a:t>
                </a:r>
                <a:r>
                  <a:rPr lang="ru-RU" sz="2000" dirty="0" err="1"/>
                  <a:t>Осылайша</a:t>
                </a:r>
                <a:r>
                  <a:rPr lang="ru-RU" sz="2000" dirty="0"/>
                  <a:t>, </a:t>
                </a:r>
                <a:r>
                  <a:rPr lang="ru-RU" sz="2000" dirty="0" err="1"/>
                  <a:t>Үш</a:t>
                </a:r>
                <a:r>
                  <a:rPr lang="ru-RU" sz="2000" dirty="0"/>
                  <a:t> сигма </a:t>
                </a:r>
                <a:r>
                  <a:rPr lang="ru-RU" sz="2000" dirty="0" err="1"/>
                  <a:t>ережесі</a:t>
                </a:r>
                <a:r>
                  <a:rPr lang="ru-RU" sz="2000" dirty="0"/>
                  <a:t> </a:t>
                </a:r>
                <a:r>
                  <a:rPr lang="ru-RU" sz="2000" dirty="0" err="1"/>
                  <a:t>үш</a:t>
                </a:r>
                <a:r>
                  <a:rPr lang="ru-RU" sz="2000" dirty="0"/>
                  <a:t> </a:t>
                </a:r>
                <a:r>
                  <a:rPr lang="en-US" sz="2000" dirty="0"/>
                  <a:t>s </a:t>
                </a:r>
                <a:r>
                  <a:rPr lang="ru-RU" sz="2000" dirty="0" err="1"/>
                  <a:t>ережесіне</a:t>
                </a:r>
                <a:r>
                  <a:rPr lang="ru-RU" sz="2000" dirty="0"/>
                  <a:t> </a:t>
                </a:r>
                <a:r>
                  <a:rPr lang="ru-RU" sz="2000" dirty="0" err="1"/>
                  <a:t>саяды</a:t>
                </a:r>
                <a:r>
                  <a:rPr lang="ru-RU" sz="2000" dirty="0"/>
                  <a:t>.</a:t>
                </a:r>
              </a:p>
              <a:p>
                <a:endParaRPr lang="kk-KZ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435280" cy="6048672"/>
              </a:xfrm>
              <a:blipFill rotWithShape="1">
                <a:blip r:embed="rId2"/>
                <a:stretch>
                  <a:fillRect l="-578" t="-1008" r="-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C:\Users\Бека\Desktop\image0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416050"/>
            <a:ext cx="172402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Бека\Desktop\image03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090" y="2265851"/>
            <a:ext cx="30861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Бека\Desktop\image03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722" y="2776160"/>
            <a:ext cx="410412" cy="38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Бека\Desktop\image03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323" y="2937741"/>
            <a:ext cx="267186" cy="20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Бека\Desktop\image03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782" y="3168644"/>
            <a:ext cx="249483" cy="27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Бека\Desktop\image03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921" y="3645024"/>
            <a:ext cx="3672408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Бека\Desktop\image03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146" y="4869160"/>
            <a:ext cx="123825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Бека\Desktop\image03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818" y="5373216"/>
            <a:ext cx="262360" cy="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Бека\Desktop\image03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090" y="5933171"/>
            <a:ext cx="249483" cy="27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182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2008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ru-RU" b="1" u="sng" dirty="0" err="1"/>
              <a:t>Арифметикалық</a:t>
            </a:r>
            <a:r>
              <a:rPr lang="ru-RU" b="1" u="sng" dirty="0"/>
              <a:t> </a:t>
            </a:r>
            <a:r>
              <a:rPr lang="ru-RU" b="1" u="sng" dirty="0" err="1"/>
              <a:t>орташа</a:t>
            </a:r>
            <a:r>
              <a:rPr lang="ru-RU" b="1" u="sng" dirty="0"/>
              <a:t> </a:t>
            </a:r>
            <a:r>
              <a:rPr lang="ru-RU" b="1" u="sng" dirty="0" err="1"/>
              <a:t>шама</a:t>
            </a:r>
            <a:r>
              <a:rPr lang="ru-RU" b="1" u="sng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2776"/>
            <a:ext cx="8064896" cy="4392488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Арифметикалық</a:t>
            </a:r>
            <a:r>
              <a:rPr lang="ru-RU" dirty="0"/>
              <a:t> </a:t>
            </a:r>
            <a:r>
              <a:rPr lang="ru-RU" dirty="0" err="1"/>
              <a:t>орташа</a:t>
            </a:r>
            <a:r>
              <a:rPr lang="ru-RU" dirty="0"/>
              <a:t> </a:t>
            </a:r>
            <a:r>
              <a:rPr lang="ru-RU" dirty="0" err="1"/>
              <a:t>шама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жиынтықтағы</a:t>
            </a:r>
            <a:r>
              <a:rPr lang="ru-RU" dirty="0"/>
              <a:t> </a:t>
            </a:r>
            <a:r>
              <a:rPr lang="ru-RU" dirty="0" err="1"/>
              <a:t>өзгермелі</a:t>
            </a:r>
            <a:r>
              <a:rPr lang="ru-RU" dirty="0"/>
              <a:t> </a:t>
            </a:r>
            <a:r>
              <a:rPr lang="ru-RU" dirty="0" err="1"/>
              <a:t>белгілердің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мәндерінің</a:t>
            </a:r>
            <a:r>
              <a:rPr lang="ru-RU" dirty="0"/>
              <a:t> </a:t>
            </a:r>
            <a:r>
              <a:rPr lang="ru-RU" dirty="0" err="1"/>
              <a:t>қосындысы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Арифметикалық</a:t>
            </a:r>
            <a:r>
              <a:rPr lang="ru-RU" dirty="0"/>
              <a:t> </a:t>
            </a:r>
            <a:r>
              <a:rPr lang="ru-RU" dirty="0" err="1"/>
              <a:t>орташа</a:t>
            </a:r>
            <a:r>
              <a:rPr lang="ru-RU" dirty="0"/>
              <a:t> </a:t>
            </a:r>
            <a:r>
              <a:rPr lang="ru-RU" dirty="0" err="1"/>
              <a:t>шама</a:t>
            </a:r>
            <a:r>
              <a:rPr lang="ru-RU" dirty="0"/>
              <a:t> </a:t>
            </a:r>
            <a:r>
              <a:rPr lang="ru-RU" dirty="0" err="1"/>
              <a:t>біртектес</a:t>
            </a:r>
            <a:r>
              <a:rPr lang="ru-RU" dirty="0"/>
              <a:t> </a:t>
            </a:r>
            <a:r>
              <a:rPr lang="ru-RU" dirty="0" err="1"/>
              <a:t>бірлік</a:t>
            </a:r>
            <a:r>
              <a:rPr lang="ru-RU" dirty="0"/>
              <a:t> </a:t>
            </a:r>
            <a:r>
              <a:rPr lang="ru-RU" dirty="0" err="1"/>
              <a:t>көрсеткіштердің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мәндерінің</a:t>
            </a:r>
            <a:r>
              <a:rPr lang="ru-RU" dirty="0"/>
              <a:t> </a:t>
            </a:r>
            <a:r>
              <a:rPr lang="ru-RU" dirty="0" err="1"/>
              <a:t>мағынасына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жәй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салмақталған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топқа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7103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264696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жиіліктері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қосындыны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бөлгенге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есептелінеді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/>
              <a:t> </a:t>
            </a:r>
            <a:r>
              <a:rPr lang="ru-RU" sz="2400" dirty="0" smtClean="0"/>
              <a:t>   - </a:t>
            </a:r>
            <a:r>
              <a:rPr lang="ru-RU" sz="2400" dirty="0" err="1"/>
              <a:t>жай</a:t>
            </a:r>
            <a:r>
              <a:rPr lang="ru-RU" sz="2400" dirty="0"/>
              <a:t> </a:t>
            </a:r>
            <a:r>
              <a:rPr lang="ru-RU" sz="2400" dirty="0" err="1"/>
              <a:t>орташа</a:t>
            </a:r>
            <a:r>
              <a:rPr lang="ru-RU" sz="2400" dirty="0"/>
              <a:t> </a:t>
            </a:r>
            <a:r>
              <a:rPr lang="ru-RU" sz="2400" dirty="0" err="1"/>
              <a:t>арифметикалық</a:t>
            </a:r>
            <a:r>
              <a:rPr lang="ru-RU" sz="2400" dirty="0"/>
              <a:t> </a:t>
            </a:r>
            <a:r>
              <a:rPr lang="ru-RU" sz="2400" dirty="0" err="1"/>
              <a:t>шама</a:t>
            </a:r>
            <a:endParaRPr lang="ru-RU" sz="2400" dirty="0"/>
          </a:p>
          <a:p>
            <a:r>
              <a:rPr lang="ru-RU" sz="2400" dirty="0"/>
              <a:t>х – </a:t>
            </a:r>
            <a:r>
              <a:rPr lang="ru-RU" sz="2400" dirty="0" err="1"/>
              <a:t>белгілердің</a:t>
            </a:r>
            <a:r>
              <a:rPr lang="ru-RU" sz="2400" dirty="0"/>
              <a:t>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dirty="0" err="1"/>
              <a:t>сандық</a:t>
            </a:r>
            <a:r>
              <a:rPr lang="ru-RU" sz="2400" dirty="0"/>
              <a:t> </a:t>
            </a:r>
            <a:r>
              <a:rPr lang="ru-RU" sz="2400" dirty="0" err="1"/>
              <a:t>мәндері</a:t>
            </a:r>
            <a:r>
              <a:rPr lang="ru-RU" sz="2400" dirty="0"/>
              <a:t>;</a:t>
            </a:r>
          </a:p>
          <a:p>
            <a:r>
              <a:rPr lang="en-US" sz="2400" dirty="0"/>
              <a:t>n- </a:t>
            </a:r>
            <a:r>
              <a:rPr lang="ru-RU" sz="2400" dirty="0" err="1"/>
              <a:t>белгілердің</a:t>
            </a:r>
            <a:r>
              <a:rPr lang="ru-RU" sz="2400" dirty="0"/>
              <a:t> саны;</a:t>
            </a:r>
          </a:p>
          <a:p>
            <a:r>
              <a:rPr lang="el-GR" sz="2400" dirty="0"/>
              <a:t>Σ – </a:t>
            </a:r>
            <a:r>
              <a:rPr lang="ru-RU" sz="2400" dirty="0" err="1"/>
              <a:t>жиынтық</a:t>
            </a:r>
            <a:r>
              <a:rPr lang="ru-RU" sz="2400" dirty="0"/>
              <a:t> </a:t>
            </a:r>
            <a:r>
              <a:rPr lang="ru-RU" sz="2400" dirty="0" err="1"/>
              <a:t>белгісі</a:t>
            </a:r>
            <a:r>
              <a:rPr lang="ru-RU" sz="2400" dirty="0"/>
              <a:t>, </a:t>
            </a:r>
            <a:r>
              <a:rPr lang="ru-RU" sz="2400" dirty="0" err="1"/>
              <a:t>яғни</a:t>
            </a:r>
            <a:r>
              <a:rPr lang="ru-RU" sz="2400" dirty="0"/>
              <a:t> х – </a:t>
            </a:r>
            <a:r>
              <a:rPr lang="ru-RU" sz="2400" dirty="0" err="1"/>
              <a:t>тың</a:t>
            </a:r>
            <a:r>
              <a:rPr lang="ru-RU" sz="2400" dirty="0"/>
              <a:t> </a:t>
            </a:r>
            <a:r>
              <a:rPr lang="ru-RU" sz="2400" dirty="0" err="1"/>
              <a:t>қосындысы</a:t>
            </a:r>
            <a:r>
              <a:rPr lang="ru-RU" sz="2400" dirty="0"/>
              <a:t>.</a:t>
            </a:r>
          </a:p>
          <a:p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Бека\Desktop\image02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648095"/>
            <a:ext cx="3312368" cy="70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Бека\Desktop\image03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45" y="3484789"/>
            <a:ext cx="249483" cy="27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525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435280" cy="6336704"/>
          </a:xfrm>
        </p:spPr>
        <p:txBody>
          <a:bodyPr/>
          <a:lstStyle/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" t="17063" r="34407" b="11363"/>
          <a:stretch/>
        </p:blipFill>
        <p:spPr bwMode="auto">
          <a:xfrm>
            <a:off x="107504" y="404664"/>
            <a:ext cx="8820472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465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Таңдаманың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дисперсиясы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2" t="26783" r="20280" b="17451"/>
          <a:stretch/>
        </p:blipFill>
        <p:spPr bwMode="auto">
          <a:xfrm>
            <a:off x="0" y="1268760"/>
            <a:ext cx="914186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806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435280" cy="648072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қасиеттерді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пайдалана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отырып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есептейді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формулалар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есептеулерді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анағұрлым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жеңілдетеді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Мұндағы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қатардың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ортасында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жиілігі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вариантаны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 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 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айырымының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ЕҮОБ–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122" name="Picture 2" descr="C:\Users\Бека\Desktop\18331_html_m5687b41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768" y="1895113"/>
            <a:ext cx="1692424" cy="80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Бека\Desktop\18331_html_m369ef0f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023491"/>
            <a:ext cx="2176473" cy="67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122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kk-KZ" dirty="0" smtClean="0"/>
              <a:t>Пайдаланылған әдебиет тізімі.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9" t="46988" r="27454" b="11380"/>
          <a:stretch/>
        </p:blipFill>
        <p:spPr bwMode="auto">
          <a:xfrm>
            <a:off x="395536" y="2132856"/>
            <a:ext cx="8208912" cy="3478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171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64096"/>
          </a:xfrm>
          <a:solidFill>
            <a:srgbClr val="FF0000"/>
          </a:solidFill>
        </p:spPr>
        <p:txBody>
          <a:bodyPr/>
          <a:lstStyle/>
          <a:p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бөлім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Стандарттық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шама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/>
              <a:t>Қолданылған әдебиет тізімі.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91312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  <a:ln w="76200">
            <a:solidFill>
              <a:srgbClr val="FF0000"/>
            </a:solidFill>
            <a:prstDash val="sysDot"/>
          </a:ln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мемлекетіміздің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5069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/>
              <a:t>C</a:t>
            </a:r>
            <a:r>
              <a:rPr lang="ru-RU" b="1" dirty="0" err="1" smtClean="0"/>
              <a:t>татисткалық</a:t>
            </a:r>
            <a:r>
              <a:rPr lang="ru-RU" b="1" dirty="0" smtClean="0"/>
              <a:t> </a:t>
            </a:r>
            <a:r>
              <a:rPr lang="ru-RU" b="1" dirty="0" err="1"/>
              <a:t>талдауды</a:t>
            </a:r>
            <a:r>
              <a:rPr lang="ru-RU" b="1" dirty="0"/>
              <a:t> </a:t>
            </a:r>
            <a:r>
              <a:rPr lang="ru-RU" b="1" dirty="0" err="1"/>
              <a:t>қолдану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Бека\Desktop\slide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24936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411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435280" cy="5361459"/>
          </a:xfrm>
          <a:solidFill>
            <a:srgbClr val="00B050"/>
          </a:solidFill>
        </p:spPr>
        <p:txBody>
          <a:bodyPr/>
          <a:lstStyle/>
          <a:p>
            <a:pPr marL="0" indent="0">
              <a:spcBef>
                <a:spcPts val="0"/>
              </a:spcBef>
              <a:buSzPct val="150000"/>
              <a:buNone/>
              <a:defRPr/>
            </a:pPr>
            <a:endParaRPr lang="en-US" sz="2800" b="1" dirty="0" smtClean="0">
              <a:cs typeface="Arial" charset="0"/>
            </a:endParaRPr>
          </a:p>
          <a:p>
            <a:pPr marL="0" indent="0">
              <a:spcBef>
                <a:spcPts val="0"/>
              </a:spcBef>
              <a:buSzPct val="150000"/>
              <a:buNone/>
              <a:defRPr/>
            </a:pPr>
            <a:r>
              <a:rPr lang="kk-KZ" sz="2800" b="1" dirty="0" smtClean="0">
                <a:cs typeface="Arial" charset="0"/>
              </a:rPr>
              <a:t>Сандық </a:t>
            </a:r>
            <a:r>
              <a:rPr lang="kk-KZ" sz="2800" b="1" dirty="0">
                <a:cs typeface="Arial" charset="0"/>
              </a:rPr>
              <a:t>белгілер сандармен өрнектеледі</a:t>
            </a:r>
            <a:endParaRPr lang="en-US" sz="2800" dirty="0">
              <a:cs typeface="Arial" charset="0"/>
            </a:endParaRPr>
          </a:p>
          <a:p>
            <a:pPr marL="274320" indent="-256032">
              <a:buSzPct val="150000"/>
              <a:defRPr/>
            </a:pPr>
            <a:r>
              <a:rPr lang="ru-RU" sz="2800" b="1" i="1" dirty="0" err="1">
                <a:cs typeface="Arial" charset="0"/>
              </a:rPr>
              <a:t>Дискретті</a:t>
            </a:r>
            <a:r>
              <a:rPr lang="ru-RU" sz="2800" dirty="0">
                <a:cs typeface="Arial" charset="0"/>
              </a:rPr>
              <a:t>–кем </a:t>
            </a:r>
            <a:r>
              <a:rPr lang="ru-RU" sz="2800" dirty="0" err="1">
                <a:cs typeface="Arial" charset="0"/>
              </a:rPr>
              <a:t>дегенде</a:t>
            </a:r>
            <a:r>
              <a:rPr lang="ru-RU" sz="2800" dirty="0">
                <a:cs typeface="Arial" charset="0"/>
              </a:rPr>
              <a:t> </a:t>
            </a:r>
            <a:r>
              <a:rPr lang="ru-RU" sz="2800" dirty="0" err="1">
                <a:cs typeface="Arial" charset="0"/>
              </a:rPr>
              <a:t>бір</a:t>
            </a:r>
            <a:r>
              <a:rPr lang="ru-RU" sz="2800" dirty="0">
                <a:cs typeface="Arial" charset="0"/>
              </a:rPr>
              <a:t> </a:t>
            </a:r>
            <a:r>
              <a:rPr lang="ru-RU" sz="2800" dirty="0" err="1">
                <a:cs typeface="Arial" charset="0"/>
              </a:rPr>
              <a:t>өлшем</a:t>
            </a:r>
            <a:r>
              <a:rPr lang="ru-RU" sz="2800" dirty="0">
                <a:cs typeface="Arial" charset="0"/>
              </a:rPr>
              <a:t> </a:t>
            </a:r>
            <a:r>
              <a:rPr lang="ru-RU" sz="2800" dirty="0" err="1">
                <a:cs typeface="Arial" charset="0"/>
              </a:rPr>
              <a:t>бірлікке</a:t>
            </a:r>
            <a:r>
              <a:rPr lang="ru-RU" sz="2800" dirty="0">
                <a:cs typeface="Arial" charset="0"/>
              </a:rPr>
              <a:t>  </a:t>
            </a:r>
            <a:r>
              <a:rPr lang="ru-RU" sz="2800" dirty="0" err="1">
                <a:cs typeface="Arial" charset="0"/>
              </a:rPr>
              <a:t>өзгеретін</a:t>
            </a:r>
            <a:r>
              <a:rPr lang="ru-RU" sz="2800" dirty="0">
                <a:cs typeface="Arial" charset="0"/>
              </a:rPr>
              <a:t> </a:t>
            </a:r>
            <a:r>
              <a:rPr lang="ru-RU" sz="2800" dirty="0" err="1">
                <a:cs typeface="Arial" charset="0"/>
              </a:rPr>
              <a:t>белгілер</a:t>
            </a:r>
            <a:r>
              <a:rPr lang="ru-RU" sz="2800" dirty="0">
                <a:cs typeface="Arial" charset="0"/>
              </a:rPr>
              <a:t>. </a:t>
            </a:r>
          </a:p>
          <a:p>
            <a:pPr marL="384048" lvl="1" indent="0">
              <a:buSzPct val="150000"/>
              <a:buNone/>
              <a:defRPr/>
            </a:pPr>
            <a:r>
              <a:rPr lang="ru-RU" i="1" dirty="0" err="1">
                <a:solidFill>
                  <a:srgbClr val="FFFF00"/>
                </a:solidFill>
                <a:cs typeface="Arial" charset="0"/>
              </a:rPr>
              <a:t>Жанұядағы</a:t>
            </a:r>
            <a:r>
              <a:rPr lang="ru-RU" i="1" dirty="0">
                <a:solidFill>
                  <a:srgbClr val="FFFF00"/>
                </a:solidFill>
                <a:cs typeface="Arial" charset="0"/>
              </a:rPr>
              <a:t> </a:t>
            </a:r>
            <a:r>
              <a:rPr lang="ru-RU" i="1" dirty="0" err="1">
                <a:solidFill>
                  <a:srgbClr val="FFFF00"/>
                </a:solidFill>
                <a:cs typeface="Arial" charset="0"/>
              </a:rPr>
              <a:t>адам</a:t>
            </a:r>
            <a:r>
              <a:rPr lang="ru-RU" i="1" dirty="0">
                <a:solidFill>
                  <a:srgbClr val="FFFF00"/>
                </a:solidFill>
                <a:cs typeface="Arial" charset="0"/>
              </a:rPr>
              <a:t> саны, пульс</a:t>
            </a:r>
          </a:p>
          <a:p>
            <a:pPr marL="274320" indent="-256032">
              <a:buSzPct val="150000"/>
              <a:defRPr/>
            </a:pPr>
            <a:r>
              <a:rPr lang="ru-RU" sz="2800" b="1" i="1" dirty="0" err="1">
                <a:cs typeface="Arial" charset="0"/>
              </a:rPr>
              <a:t>Үздіксіз</a:t>
            </a:r>
            <a:r>
              <a:rPr lang="ru-RU" sz="2800" b="1" i="1" dirty="0">
                <a:cs typeface="Arial" charset="0"/>
              </a:rPr>
              <a:t> </a:t>
            </a:r>
            <a:r>
              <a:rPr lang="ru-RU" sz="2800" b="1" i="1" dirty="0" err="1">
                <a:cs typeface="Arial" charset="0"/>
              </a:rPr>
              <a:t>белгілер</a:t>
            </a:r>
            <a:r>
              <a:rPr lang="ru-RU" sz="2800" dirty="0">
                <a:cs typeface="Arial" charset="0"/>
              </a:rPr>
              <a:t>– </a:t>
            </a:r>
            <a:r>
              <a:rPr lang="ru-RU" sz="2800" dirty="0" err="1">
                <a:cs typeface="Arial" charset="0"/>
              </a:rPr>
              <a:t>кез</a:t>
            </a:r>
            <a:r>
              <a:rPr lang="ru-RU" sz="2800" dirty="0">
                <a:cs typeface="Arial" charset="0"/>
              </a:rPr>
              <a:t> </a:t>
            </a:r>
            <a:r>
              <a:rPr lang="ru-RU" sz="2800" dirty="0" err="1">
                <a:cs typeface="Arial" charset="0"/>
              </a:rPr>
              <a:t>келген</a:t>
            </a:r>
            <a:r>
              <a:rPr lang="ru-RU" sz="2800" dirty="0">
                <a:cs typeface="Arial" charset="0"/>
              </a:rPr>
              <a:t> аз  </a:t>
            </a:r>
            <a:r>
              <a:rPr lang="ru-RU" sz="2800" dirty="0" err="1">
                <a:cs typeface="Arial" charset="0"/>
              </a:rPr>
              <a:t>шамаға</a:t>
            </a:r>
            <a:r>
              <a:rPr lang="ru-RU" sz="2800" dirty="0">
                <a:cs typeface="Arial" charset="0"/>
              </a:rPr>
              <a:t>  </a:t>
            </a:r>
            <a:r>
              <a:rPr lang="ru-RU" sz="2800" dirty="0" err="1">
                <a:cs typeface="Arial" charset="0"/>
              </a:rPr>
              <a:t>өзгеретін</a:t>
            </a:r>
            <a:r>
              <a:rPr lang="ru-RU" sz="2800" dirty="0">
                <a:cs typeface="Arial" charset="0"/>
              </a:rPr>
              <a:t> </a:t>
            </a:r>
            <a:r>
              <a:rPr lang="ru-RU" sz="2800" dirty="0" err="1">
                <a:cs typeface="Arial" charset="0"/>
              </a:rPr>
              <a:t>белгілер</a:t>
            </a:r>
            <a:endParaRPr lang="ru-RU" sz="2800" dirty="0">
              <a:cs typeface="Arial" charset="0"/>
            </a:endParaRPr>
          </a:p>
          <a:p>
            <a:pPr marL="384048" lvl="1" indent="0">
              <a:buSzPct val="150000"/>
              <a:buNone/>
              <a:defRPr/>
            </a:pPr>
            <a:r>
              <a:rPr lang="ru-RU" i="1" dirty="0">
                <a:solidFill>
                  <a:srgbClr val="FFFF00"/>
                </a:solidFill>
                <a:cs typeface="Arial" charset="0"/>
              </a:rPr>
              <a:t>бой, </a:t>
            </a:r>
            <a:r>
              <a:rPr lang="ru-RU" i="1" dirty="0" err="1">
                <a:solidFill>
                  <a:srgbClr val="FFFF00"/>
                </a:solidFill>
                <a:cs typeface="Arial" charset="0"/>
              </a:rPr>
              <a:t>адам</a:t>
            </a:r>
            <a:r>
              <a:rPr lang="ru-RU" i="1" dirty="0">
                <a:solidFill>
                  <a:srgbClr val="FFFF00"/>
                </a:solidFill>
                <a:cs typeface="Arial" charset="0"/>
              </a:rPr>
              <a:t> </a:t>
            </a:r>
            <a:r>
              <a:rPr lang="ru-RU" i="1" dirty="0" err="1">
                <a:solidFill>
                  <a:srgbClr val="FFFF00"/>
                </a:solidFill>
                <a:cs typeface="Arial" charset="0"/>
              </a:rPr>
              <a:t>салмағы</a:t>
            </a:r>
            <a:r>
              <a:rPr lang="ru-RU" i="1" dirty="0">
                <a:solidFill>
                  <a:srgbClr val="FFFF00"/>
                </a:solidFill>
                <a:cs typeface="Arial" charset="0"/>
              </a:rPr>
              <a:t>, </a:t>
            </a:r>
            <a:r>
              <a:rPr lang="ru-RU" i="1" dirty="0" err="1">
                <a:solidFill>
                  <a:srgbClr val="FFFF00"/>
                </a:solidFill>
                <a:cs typeface="Arial" charset="0"/>
              </a:rPr>
              <a:t>жалақы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094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5616624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Clr>
                <a:schemeClr val="accent1"/>
              </a:buClr>
              <a:buSzPct val="80000"/>
              <a:buNone/>
            </a:pPr>
            <a:r>
              <a:rPr lang="ru-RU" altLang="ru-RU" sz="2600" b="1" dirty="0" err="1">
                <a:latin typeface="Arial" charset="0"/>
                <a:cs typeface="Arial" charset="0"/>
              </a:rPr>
              <a:t>Сапалық</a:t>
            </a:r>
            <a:r>
              <a:rPr lang="ru-RU" altLang="ru-RU" sz="2600" b="1" dirty="0">
                <a:latin typeface="Arial" charset="0"/>
                <a:cs typeface="Arial" charset="0"/>
              </a:rPr>
              <a:t> </a:t>
            </a:r>
            <a:r>
              <a:rPr lang="ru-RU" altLang="ru-RU" sz="2600" b="1" dirty="0" err="1">
                <a:latin typeface="Arial" charset="0"/>
                <a:cs typeface="Arial" charset="0"/>
              </a:rPr>
              <a:t>белгілер</a:t>
            </a:r>
            <a:r>
              <a:rPr lang="ru-RU" altLang="ru-RU" sz="2600" b="1" dirty="0">
                <a:latin typeface="Arial" charset="0"/>
                <a:cs typeface="Arial" charset="0"/>
              </a:rPr>
              <a:t> 	</a:t>
            </a:r>
            <a:r>
              <a:rPr lang="ru-RU" altLang="ru-RU" sz="2600" b="1" dirty="0" err="1">
                <a:latin typeface="Arial" charset="0"/>
                <a:cs typeface="Arial" charset="0"/>
              </a:rPr>
              <a:t>категориялармен</a:t>
            </a:r>
            <a:r>
              <a:rPr lang="ru-RU" altLang="ru-RU" sz="2600" b="1" dirty="0">
                <a:latin typeface="Arial" charset="0"/>
                <a:cs typeface="Arial" charset="0"/>
              </a:rPr>
              <a:t> </a:t>
            </a:r>
            <a:r>
              <a:rPr lang="ru-RU" altLang="ru-RU" sz="2600" b="1" dirty="0" err="1">
                <a:latin typeface="Arial" charset="0"/>
                <a:cs typeface="Arial" charset="0"/>
              </a:rPr>
              <a:t>өрнектеледі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en-US" altLang="ru-RU" sz="2600" dirty="0" smtClean="0">
                <a:latin typeface="Arial" charset="0"/>
                <a:cs typeface="Arial" charset="0"/>
              </a:rPr>
              <a:t>.</a:t>
            </a:r>
          </a:p>
          <a:p>
            <a:pPr algn="ctr">
              <a:lnSpc>
                <a:spcPct val="90000"/>
              </a:lnSpc>
              <a:buClr>
                <a:schemeClr val="accent1"/>
              </a:buClr>
              <a:buSzPct val="80000"/>
              <a:buNone/>
            </a:pPr>
            <a:endParaRPr lang="ru-RU" altLang="ru-RU" sz="2600" dirty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  <a:buClr>
                <a:schemeClr val="accent1"/>
              </a:buClr>
              <a:buSzPct val="80000"/>
              <a:buFont typeface="Wingdings 2" pitchFamily="18" charset="2"/>
              <a:buChar char=""/>
            </a:pPr>
            <a:r>
              <a:rPr lang="ru-RU" altLang="ru-RU" sz="2600" b="1" i="1" dirty="0" err="1">
                <a:latin typeface="Arial" charset="0"/>
                <a:cs typeface="Arial" charset="0"/>
              </a:rPr>
              <a:t>Номиналды</a:t>
            </a:r>
            <a:r>
              <a:rPr lang="ru-RU" altLang="ru-RU" sz="2600" b="1" i="1" dirty="0">
                <a:latin typeface="Arial" charset="0"/>
                <a:cs typeface="Arial" charset="0"/>
              </a:rPr>
              <a:t> </a:t>
            </a:r>
            <a:r>
              <a:rPr lang="ru-RU" altLang="ru-RU" sz="2600" b="1" i="1" dirty="0" err="1">
                <a:latin typeface="Arial" charset="0"/>
                <a:cs typeface="Arial" charset="0"/>
              </a:rPr>
              <a:t>шкалада</a:t>
            </a:r>
            <a:r>
              <a:rPr lang="ru-RU" altLang="ru-RU" sz="2600" b="1" i="1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өлшенетін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белгілер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реттеуге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болмайтын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алдан</a:t>
            </a:r>
            <a:r>
              <a:rPr lang="ru-RU" altLang="ru-RU" sz="2600" dirty="0">
                <a:latin typeface="Arial" charset="0"/>
                <a:cs typeface="Arial" charset="0"/>
              </a:rPr>
              <a:t> ала </a:t>
            </a:r>
            <a:r>
              <a:rPr lang="ru-RU" altLang="ru-RU" sz="2600" dirty="0" err="1">
                <a:latin typeface="Arial" charset="0"/>
                <a:cs typeface="Arial" charset="0"/>
              </a:rPr>
              <a:t>орнатылған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градациялардың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шекті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санының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бір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мәнін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қабылдайды</a:t>
            </a:r>
            <a:r>
              <a:rPr lang="ru-RU" altLang="ru-RU" sz="2600" dirty="0">
                <a:latin typeface="Arial" charset="0"/>
                <a:cs typeface="Arial" charset="0"/>
              </a:rPr>
              <a:t>.</a:t>
            </a:r>
          </a:p>
          <a:p>
            <a:pPr lvl="1">
              <a:lnSpc>
                <a:spcPct val="90000"/>
              </a:lnSpc>
              <a:buClr>
                <a:schemeClr val="accent1"/>
              </a:buClr>
              <a:buSzPct val="80000"/>
              <a:buFont typeface="Wingdings 2" pitchFamily="18" charset="2"/>
              <a:buChar char=""/>
            </a:pPr>
            <a:r>
              <a:rPr lang="ru-RU" altLang="ru-RU" sz="2400" dirty="0" err="1">
                <a:latin typeface="Arial" charset="0"/>
                <a:cs typeface="Arial" charset="0"/>
              </a:rPr>
              <a:t>жыныс</a:t>
            </a:r>
            <a:r>
              <a:rPr lang="ru-RU" altLang="ru-RU" sz="2400" dirty="0">
                <a:latin typeface="Arial" charset="0"/>
                <a:cs typeface="Arial" charset="0"/>
              </a:rPr>
              <a:t> (</a:t>
            </a:r>
            <a:r>
              <a:rPr lang="ru-RU" altLang="ru-RU" sz="2400" dirty="0" err="1">
                <a:latin typeface="Arial" charset="0"/>
                <a:cs typeface="Arial" charset="0"/>
              </a:rPr>
              <a:t>әйел</a:t>
            </a:r>
            <a:r>
              <a:rPr lang="ru-RU" altLang="ru-RU" sz="2400" dirty="0">
                <a:latin typeface="Arial" charset="0"/>
                <a:cs typeface="Arial" charset="0"/>
              </a:rPr>
              <a:t>, </a:t>
            </a:r>
            <a:r>
              <a:rPr lang="ru-RU" altLang="ru-RU" sz="2400" dirty="0" err="1">
                <a:latin typeface="Arial" charset="0"/>
                <a:cs typeface="Arial" charset="0"/>
              </a:rPr>
              <a:t>еркек</a:t>
            </a:r>
            <a:r>
              <a:rPr lang="ru-RU" altLang="ru-RU" sz="2400" dirty="0">
                <a:latin typeface="Arial" charset="0"/>
                <a:cs typeface="Arial" charset="0"/>
              </a:rPr>
              <a:t>), </a:t>
            </a:r>
            <a:r>
              <a:rPr lang="ru-RU" altLang="ru-RU" sz="2400" dirty="0" err="1">
                <a:latin typeface="Arial" charset="0"/>
                <a:cs typeface="Arial" charset="0"/>
              </a:rPr>
              <a:t>көз</a:t>
            </a:r>
            <a:r>
              <a:rPr lang="ru-RU" altLang="ru-RU" sz="2400" dirty="0"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latin typeface="Arial" charset="0"/>
                <a:cs typeface="Arial" charset="0"/>
              </a:rPr>
              <a:t>түсі</a:t>
            </a:r>
            <a:r>
              <a:rPr lang="ru-RU" altLang="ru-RU" sz="2400" dirty="0">
                <a:latin typeface="Arial" charset="0"/>
                <a:cs typeface="Arial" charset="0"/>
              </a:rPr>
              <a:t>(</a:t>
            </a:r>
            <a:r>
              <a:rPr lang="ru-RU" altLang="ru-RU" sz="2400" dirty="0" err="1">
                <a:latin typeface="Arial" charset="0"/>
                <a:cs typeface="Arial" charset="0"/>
              </a:rPr>
              <a:t>көгілдір</a:t>
            </a:r>
            <a:r>
              <a:rPr lang="ru-RU" altLang="ru-RU" sz="2400" dirty="0">
                <a:latin typeface="Arial" charset="0"/>
                <a:cs typeface="Arial" charset="0"/>
              </a:rPr>
              <a:t>, </a:t>
            </a:r>
            <a:r>
              <a:rPr lang="ru-RU" altLang="ru-RU" sz="2400" dirty="0" err="1">
                <a:latin typeface="Arial" charset="0"/>
                <a:cs typeface="Arial" charset="0"/>
              </a:rPr>
              <a:t>қара</a:t>
            </a:r>
            <a:r>
              <a:rPr lang="ru-RU" altLang="ru-RU" sz="2400" dirty="0">
                <a:latin typeface="Arial" charset="0"/>
                <a:cs typeface="Arial" charset="0"/>
              </a:rPr>
              <a:t>, </a:t>
            </a:r>
            <a:r>
              <a:rPr lang="ru-RU" altLang="ru-RU" sz="2400" dirty="0" err="1">
                <a:latin typeface="Arial" charset="0"/>
                <a:cs typeface="Arial" charset="0"/>
              </a:rPr>
              <a:t>қоңыр</a:t>
            </a:r>
            <a:r>
              <a:rPr lang="ru-RU" altLang="ru-RU" sz="2400" dirty="0">
                <a:latin typeface="Arial" charset="0"/>
                <a:cs typeface="Arial" charset="0"/>
              </a:rPr>
              <a:t>, </a:t>
            </a:r>
            <a:r>
              <a:rPr lang="ru-RU" altLang="ru-RU" sz="2400" dirty="0" err="1">
                <a:latin typeface="Arial" charset="0"/>
                <a:cs typeface="Arial" charset="0"/>
              </a:rPr>
              <a:t>зжасыл</a:t>
            </a:r>
            <a:r>
              <a:rPr lang="ru-RU" altLang="ru-RU" sz="2400" dirty="0">
                <a:latin typeface="Arial" charset="0"/>
                <a:cs typeface="Arial" charset="0"/>
              </a:rPr>
              <a:t>) , </a:t>
            </a:r>
            <a:r>
              <a:rPr lang="ru-RU" altLang="ru-RU" sz="2400" dirty="0" err="1">
                <a:latin typeface="Arial" charset="0"/>
                <a:cs typeface="Arial" charset="0"/>
              </a:rPr>
              <a:t>жануарлар</a:t>
            </a:r>
            <a:r>
              <a:rPr lang="ru-RU" altLang="ru-RU" sz="2400" dirty="0"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latin typeface="Arial" charset="0"/>
                <a:cs typeface="Arial" charset="0"/>
              </a:rPr>
              <a:t>жіктелуі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>
              <a:lnSpc>
                <a:spcPct val="90000"/>
              </a:lnSpc>
              <a:buClr>
                <a:schemeClr val="accent1"/>
              </a:buClr>
              <a:buSzPct val="80000"/>
              <a:buFont typeface="Wingdings 2" pitchFamily="18" charset="2"/>
              <a:buChar char=""/>
            </a:pPr>
            <a:r>
              <a:rPr lang="ru-RU" altLang="ru-RU" sz="2600" b="1" i="1" dirty="0" err="1">
                <a:latin typeface="Arial" charset="0"/>
                <a:cs typeface="Arial" charset="0"/>
              </a:rPr>
              <a:t>Ординалды</a:t>
            </a:r>
            <a:r>
              <a:rPr lang="ru-RU" altLang="ru-RU" sz="2600" b="1" i="1" dirty="0">
                <a:latin typeface="Arial" charset="0"/>
                <a:cs typeface="Arial" charset="0"/>
              </a:rPr>
              <a:t> </a:t>
            </a:r>
            <a:r>
              <a:rPr lang="ru-RU" altLang="ru-RU" sz="2600" b="1" i="1" dirty="0" err="1">
                <a:latin typeface="Arial" charset="0"/>
                <a:cs typeface="Arial" charset="0"/>
              </a:rPr>
              <a:t>шкалада</a:t>
            </a:r>
            <a:r>
              <a:rPr lang="ru-RU" altLang="ru-RU" sz="2600" b="1" i="1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өлшенетін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сапалық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белгілердің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мәндері</a:t>
            </a:r>
            <a:r>
              <a:rPr lang="ru-RU" altLang="ru-RU" sz="2600" dirty="0">
                <a:latin typeface="Arial" charset="0"/>
                <a:cs typeface="Arial" charset="0"/>
              </a:rPr>
              <a:t> </a:t>
            </a:r>
            <a:r>
              <a:rPr lang="ru-RU" altLang="ru-RU" sz="2600" dirty="0" err="1">
                <a:latin typeface="Arial" charset="0"/>
                <a:cs typeface="Arial" charset="0"/>
              </a:rPr>
              <a:t>реттелген</a:t>
            </a:r>
            <a:r>
              <a:rPr lang="ru-RU" altLang="ru-RU" sz="2600" dirty="0">
                <a:latin typeface="Arial" charset="0"/>
                <a:cs typeface="Arial" charset="0"/>
              </a:rPr>
              <a:t> бола </a:t>
            </a:r>
            <a:r>
              <a:rPr lang="ru-RU" altLang="ru-RU" sz="2600" dirty="0" err="1">
                <a:latin typeface="Arial" charset="0"/>
                <a:cs typeface="Arial" charset="0"/>
              </a:rPr>
              <a:t>алады</a:t>
            </a:r>
            <a:r>
              <a:rPr lang="ru-RU" altLang="ru-RU" sz="2600" dirty="0">
                <a:latin typeface="Arial" charset="0"/>
                <a:cs typeface="Arial" charset="0"/>
              </a:rPr>
              <a:t>. </a:t>
            </a:r>
          </a:p>
          <a:p>
            <a:pPr lvl="1">
              <a:lnSpc>
                <a:spcPct val="90000"/>
              </a:lnSpc>
              <a:buClr>
                <a:schemeClr val="accent1"/>
              </a:buClr>
              <a:buSzPct val="80000"/>
              <a:buFont typeface="Wingdings 2" pitchFamily="18" charset="2"/>
              <a:buChar char=""/>
            </a:pPr>
            <a:r>
              <a:rPr lang="ru-RU" altLang="ru-RU" sz="2400" dirty="0" err="1">
                <a:latin typeface="Arial" charset="0"/>
                <a:cs typeface="Arial" charset="0"/>
              </a:rPr>
              <a:t>Тесттік</a:t>
            </a:r>
            <a:r>
              <a:rPr lang="ru-RU" altLang="ru-RU" sz="2400" dirty="0"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latin typeface="Arial" charset="0"/>
                <a:cs typeface="Arial" charset="0"/>
              </a:rPr>
              <a:t>балдар</a:t>
            </a:r>
            <a:r>
              <a:rPr lang="ru-RU" altLang="ru-RU" sz="2400" dirty="0"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latin typeface="Arial" charset="0"/>
                <a:cs typeface="Arial" charset="0"/>
              </a:rPr>
              <a:t>және</a:t>
            </a:r>
            <a:r>
              <a:rPr lang="ru-RU" altLang="ru-RU" sz="2400" dirty="0"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latin typeface="Arial" charset="0"/>
                <a:cs typeface="Arial" charset="0"/>
              </a:rPr>
              <a:t>мектептік</a:t>
            </a:r>
            <a:r>
              <a:rPr lang="ru-RU" altLang="ru-RU" sz="2400" dirty="0"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latin typeface="Arial" charset="0"/>
                <a:cs typeface="Arial" charset="0"/>
              </a:rPr>
              <a:t>бағалар</a:t>
            </a:r>
            <a:r>
              <a:rPr lang="ru-RU" altLang="ru-RU" sz="2400" dirty="0">
                <a:latin typeface="Arial" charset="0"/>
                <a:cs typeface="Arial" charset="0"/>
              </a:rPr>
              <a:t>(1,2, 3, 4, 5), </a:t>
            </a:r>
            <a:r>
              <a:rPr lang="ru-RU" altLang="ru-RU" sz="2400" dirty="0" err="1">
                <a:latin typeface="Arial" charset="0"/>
                <a:cs typeface="Arial" charset="0"/>
              </a:rPr>
              <a:t>өмір</a:t>
            </a:r>
            <a:r>
              <a:rPr lang="ru-RU" altLang="ru-RU" sz="2400" dirty="0"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latin typeface="Arial" charset="0"/>
                <a:cs typeface="Arial" charset="0"/>
              </a:rPr>
              <a:t>жағдайының</a:t>
            </a:r>
            <a:r>
              <a:rPr lang="ru-RU" altLang="ru-RU" sz="2400" dirty="0"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latin typeface="Arial" charset="0"/>
                <a:cs typeface="Arial" charset="0"/>
              </a:rPr>
              <a:t>сапасы</a:t>
            </a:r>
            <a:r>
              <a:rPr lang="ru-RU" altLang="ru-RU" sz="2400" dirty="0">
                <a:latin typeface="Arial" charset="0"/>
                <a:cs typeface="Arial" charset="0"/>
              </a:rPr>
              <a:t>(</a:t>
            </a:r>
            <a:r>
              <a:rPr lang="ru-RU" altLang="ru-RU" sz="2400" dirty="0" err="1">
                <a:latin typeface="Arial" charset="0"/>
                <a:cs typeface="Arial" charset="0"/>
              </a:rPr>
              <a:t>нашар</a:t>
            </a:r>
            <a:r>
              <a:rPr lang="ru-RU" altLang="ru-RU" sz="2400" dirty="0">
                <a:latin typeface="Arial" charset="0"/>
                <a:cs typeface="Arial" charset="0"/>
              </a:rPr>
              <a:t>, </a:t>
            </a:r>
            <a:r>
              <a:rPr lang="ru-RU" altLang="ru-RU" sz="2400" dirty="0" err="1">
                <a:latin typeface="Arial" charset="0"/>
                <a:cs typeface="Arial" charset="0"/>
              </a:rPr>
              <a:t>қанғаттанарлық</a:t>
            </a:r>
            <a:r>
              <a:rPr lang="ru-RU" altLang="ru-RU" sz="2400" dirty="0">
                <a:latin typeface="Arial" charset="0"/>
                <a:cs typeface="Arial" charset="0"/>
              </a:rPr>
              <a:t>, </a:t>
            </a:r>
            <a:r>
              <a:rPr lang="ru-RU" altLang="ru-RU" sz="2400" dirty="0" err="1">
                <a:latin typeface="Arial" charset="0"/>
                <a:cs typeface="Arial" charset="0"/>
              </a:rPr>
              <a:t>жақсы</a:t>
            </a:r>
            <a:r>
              <a:rPr lang="ru-RU" altLang="ru-RU" sz="2400" dirty="0">
                <a:latin typeface="Arial" charset="0"/>
                <a:cs typeface="Arial" charset="0"/>
              </a:rPr>
              <a:t>, </a:t>
            </a:r>
            <a:r>
              <a:rPr lang="ru-RU" altLang="ru-RU" sz="2400" dirty="0" err="1">
                <a:latin typeface="Arial" charset="0"/>
                <a:cs typeface="Arial" charset="0"/>
              </a:rPr>
              <a:t>өте</a:t>
            </a:r>
            <a:r>
              <a:rPr lang="ru-RU" altLang="ru-RU" sz="2400" dirty="0"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latin typeface="Arial" charset="0"/>
                <a:cs typeface="Arial" charset="0"/>
              </a:rPr>
              <a:t>жақсы</a:t>
            </a:r>
            <a:r>
              <a:rPr lang="ru-RU" altLang="ru-RU" sz="2400" dirty="0">
                <a:latin typeface="Arial" charset="0"/>
                <a:cs typeface="Arial" charset="0"/>
              </a:rPr>
              <a:t>), температура (</a:t>
            </a:r>
            <a:r>
              <a:rPr lang="ru-RU" altLang="ru-RU" sz="2400" dirty="0" err="1">
                <a:latin typeface="Arial" charset="0"/>
                <a:cs typeface="Arial" charset="0"/>
              </a:rPr>
              <a:t>қалыпты</a:t>
            </a:r>
            <a:r>
              <a:rPr lang="ru-RU" altLang="ru-RU" sz="2400" dirty="0">
                <a:latin typeface="Arial" charset="0"/>
                <a:cs typeface="Arial" charset="0"/>
              </a:rPr>
              <a:t>, </a:t>
            </a:r>
            <a:r>
              <a:rPr lang="ru-RU" altLang="ru-RU" sz="2400" dirty="0" err="1">
                <a:latin typeface="Arial" charset="0"/>
                <a:cs typeface="Arial" charset="0"/>
              </a:rPr>
              <a:t>қызуы</a:t>
            </a:r>
            <a:r>
              <a:rPr lang="ru-RU" altLang="ru-RU" sz="2400" dirty="0"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latin typeface="Arial" charset="0"/>
                <a:cs typeface="Arial" charset="0"/>
              </a:rPr>
              <a:t>көтерілген</a:t>
            </a:r>
            <a:r>
              <a:rPr lang="ru-RU" altLang="ru-RU" sz="2400" dirty="0">
                <a:latin typeface="Arial" charset="0"/>
                <a:cs typeface="Arial" charset="0"/>
              </a:rPr>
              <a:t>, </a:t>
            </a:r>
            <a:r>
              <a:rPr lang="ru-RU" altLang="ru-RU" sz="2400" dirty="0" err="1">
                <a:latin typeface="Arial" charset="0"/>
                <a:cs typeface="Arial" charset="0"/>
              </a:rPr>
              <a:t>жоғары</a:t>
            </a:r>
            <a:r>
              <a:rPr lang="ru-RU" altLang="ru-RU" sz="2400" dirty="0">
                <a:latin typeface="Arial" charset="0"/>
                <a:cs typeface="Arial" charset="0"/>
              </a:rPr>
              <a:t>, </a:t>
            </a:r>
            <a:r>
              <a:rPr lang="ru-RU" altLang="ru-RU" sz="2400" dirty="0" err="1">
                <a:latin typeface="Arial" charset="0"/>
                <a:cs typeface="Arial" charset="0"/>
              </a:rPr>
              <a:t>өте</a:t>
            </a:r>
            <a:r>
              <a:rPr lang="ru-RU" altLang="ru-RU" sz="2400" dirty="0"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latin typeface="Arial" charset="0"/>
                <a:cs typeface="Arial" charset="0"/>
              </a:rPr>
              <a:t>жоғары</a:t>
            </a:r>
            <a:r>
              <a:rPr lang="ru-RU" altLang="ru-RU" sz="2400" dirty="0">
                <a:latin typeface="Arial" charset="0"/>
                <a:cs typeface="Arial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096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64096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Стандарттық</a:t>
            </a:r>
            <a:r>
              <a:rPr lang="ru-RU" b="1" dirty="0" smtClean="0"/>
              <a:t> </a:t>
            </a:r>
            <a:r>
              <a:rPr lang="ru-RU" b="1" dirty="0" err="1"/>
              <a:t>ауытқу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518457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қаншалықты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ерекшелетінін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мінездемесі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біршама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кездейсоқтық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760677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640960" cy="6264696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«- 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таңбасы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алынбайды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галлонға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миляда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киллограммда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мысалдағыдай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5,5 ; 5,5; 5,5; 5,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х=5,5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S=0-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өзгерушілікке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ұшырамайтынын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187791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42" y="0"/>
            <a:ext cx="9144000" cy="114300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есеептеу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амалдарды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1700808"/>
            <a:ext cx="2880320" cy="4824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1.Мәліметтер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орташасын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табу.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19872" y="1700808"/>
            <a:ext cx="2736304" cy="4824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Табылған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шамаларын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дәрежеге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соманы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n-1-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Табылған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дисперсия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88224" y="1700808"/>
            <a:ext cx="2448272" cy="4824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Квадрат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түбірін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табу. Осы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> </a:t>
            </a:r>
          </a:p>
        </p:txBody>
      </p:sp>
      <p:cxnSp>
        <p:nvCxnSpPr>
          <p:cNvPr id="8" name="Прямая со стрелкой 7"/>
          <p:cNvCxnSpPr>
            <a:stCxn id="2" idx="2"/>
          </p:cNvCxnSpPr>
          <p:nvPr/>
        </p:nvCxnSpPr>
        <p:spPr>
          <a:xfrm flipH="1">
            <a:off x="2339752" y="1143000"/>
            <a:ext cx="2256090" cy="4137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2" idx="2"/>
          </p:cNvCxnSpPr>
          <p:nvPr/>
        </p:nvCxnSpPr>
        <p:spPr>
          <a:xfrm>
            <a:off x="4595842" y="1143000"/>
            <a:ext cx="0" cy="4137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2" idx="2"/>
          </p:cNvCxnSpPr>
          <p:nvPr/>
        </p:nvCxnSpPr>
        <p:spPr>
          <a:xfrm>
            <a:off x="4595842" y="1143000"/>
            <a:ext cx="2424430" cy="4137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7521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475</Words>
  <Application>Microsoft Office PowerPoint</Application>
  <PresentationFormat>Экран (4:3)</PresentationFormat>
  <Paragraphs>65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Wingdings</vt:lpstr>
      <vt:lpstr>Wingdings 2</vt:lpstr>
      <vt:lpstr>Тема Office</vt:lpstr>
      <vt:lpstr>Статистикалық талдаудағы өзгермелік ұғым.Стандарттық ауытқу.Арифметикалық орташа шама.</vt:lpstr>
      <vt:lpstr>Жоспар:</vt:lpstr>
      <vt:lpstr>Презентация PowerPoint</vt:lpstr>
      <vt:lpstr>Cтатисткалық талдауды қолдану</vt:lpstr>
      <vt:lpstr>Презентация PowerPoint</vt:lpstr>
      <vt:lpstr>Презентация PowerPoint</vt:lpstr>
      <vt:lpstr> Стандарттық ауытқу </vt:lpstr>
      <vt:lpstr>Презентация PowerPoint</vt:lpstr>
      <vt:lpstr>Стандартты ауытқуды есеептеу үшін келесі амалдарды орындау керек:</vt:lpstr>
      <vt:lpstr>Презентация PowerPoint</vt:lpstr>
      <vt:lpstr>Презентация PowerPoint</vt:lpstr>
      <vt:lpstr>Арифметикалық орташа шама </vt:lpstr>
      <vt:lpstr>Презентация PowerPoint</vt:lpstr>
      <vt:lpstr>Презентация PowerPoint</vt:lpstr>
      <vt:lpstr>Таңдаманың дисперсиясы мен арифметикалық ортаның қасиеттері</vt:lpstr>
      <vt:lpstr>Презентация PowerPoint</vt:lpstr>
      <vt:lpstr>Пайдаланылған әдебиет тізімі.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Статистикалық талдаудағы өзгермелік ұғым.</dc:title>
  <dc:creator>Бека</dc:creator>
  <cp:lastModifiedBy>Уалиева Алия</cp:lastModifiedBy>
  <cp:revision>15</cp:revision>
  <dcterms:created xsi:type="dcterms:W3CDTF">2018-09-22T09:35:42Z</dcterms:created>
  <dcterms:modified xsi:type="dcterms:W3CDTF">2020-01-15T07:19:02Z</dcterms:modified>
</cp:coreProperties>
</file>